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93"/>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289" r:id="rId18"/>
    <p:sldId id="266" r:id="rId19"/>
    <p:sldId id="274" r:id="rId20"/>
    <p:sldId id="302" r:id="rId21"/>
    <p:sldId id="337" r:id="rId22"/>
    <p:sldId id="336" r:id="rId23"/>
    <p:sldId id="314" r:id="rId24"/>
    <p:sldId id="316" r:id="rId25"/>
    <p:sldId id="334" r:id="rId26"/>
    <p:sldId id="317"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335" r:id="rId41"/>
    <p:sldId id="279" r:id="rId42"/>
    <p:sldId id="294" r:id="rId43"/>
    <p:sldId id="295" r:id="rId44"/>
    <p:sldId id="339" r:id="rId45"/>
    <p:sldId id="340" r:id="rId46"/>
    <p:sldId id="341" r:id="rId47"/>
    <p:sldId id="342" r:id="rId48"/>
    <p:sldId id="268" r:id="rId49"/>
    <p:sldId id="280" r:id="rId50"/>
    <p:sldId id="323" r:id="rId51"/>
    <p:sldId id="296" r:id="rId52"/>
    <p:sldId id="310" r:id="rId53"/>
    <p:sldId id="304" r:id="rId54"/>
    <p:sldId id="338" r:id="rId55"/>
    <p:sldId id="283" r:id="rId56"/>
    <p:sldId id="282" r:id="rId57"/>
    <p:sldId id="281" r:id="rId58"/>
    <p:sldId id="275" r:id="rId59"/>
    <p:sldId id="311" r:id="rId60"/>
    <p:sldId id="312" r:id="rId61"/>
    <p:sldId id="271" r:id="rId62"/>
    <p:sldId id="292" r:id="rId63"/>
    <p:sldId id="269" r:id="rId64"/>
    <p:sldId id="351" r:id="rId65"/>
    <p:sldId id="299" r:id="rId66"/>
    <p:sldId id="322" r:id="rId67"/>
    <p:sldId id="301" r:id="rId68"/>
    <p:sldId id="353" r:id="rId69"/>
    <p:sldId id="354" r:id="rId70"/>
    <p:sldId id="355" r:id="rId71"/>
    <p:sldId id="357" r:id="rId72"/>
    <p:sldId id="306" r:id="rId73"/>
    <p:sldId id="307" r:id="rId74"/>
    <p:sldId id="298" r:id="rId75"/>
    <p:sldId id="349" r:id="rId76"/>
    <p:sldId id="352" r:id="rId77"/>
    <p:sldId id="343" r:id="rId78"/>
    <p:sldId id="348" r:id="rId79"/>
    <p:sldId id="347" r:id="rId80"/>
    <p:sldId id="344" r:id="rId81"/>
    <p:sldId id="345" r:id="rId82"/>
    <p:sldId id="346" r:id="rId83"/>
    <p:sldId id="308" r:id="rId84"/>
    <p:sldId id="265" r:id="rId85"/>
    <p:sldId id="305" r:id="rId86"/>
    <p:sldId id="300" r:id="rId87"/>
    <p:sldId id="291" r:id="rId88"/>
    <p:sldId id="270" r:id="rId89"/>
    <p:sldId id="286" r:id="rId90"/>
    <p:sldId id="313" r:id="rId91"/>
    <p:sldId id="273" r:id="rId92"/>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30" autoAdjust="0"/>
  </p:normalViewPr>
  <p:slideViewPr>
    <p:cSldViewPr>
      <p:cViewPr>
        <p:scale>
          <a:sx n="35" d="100"/>
          <a:sy n="35" d="100"/>
        </p:scale>
        <p:origin x="-1470" y="-96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viewProps" Target="view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20/09/16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353659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docs.spring.io/spring-data/rest/docs/current/reference/html/#paging-and-sorting" TargetMode="External"/><Relationship Id="rId13" Type="http://schemas.openxmlformats.org/officeDocument/2006/relationships/hyperlink" Target="http://docs.spring.io/spring-data/rest/docs/current/reference/html/#_the_hal_browser" TargetMode="External"/><Relationship Id="rId3" Type="http://schemas.openxmlformats.org/officeDocument/2006/relationships/hyperlink" Target="https://spring.io/guides/gs/accessing-gemfire-data-rest" TargetMode="External"/><Relationship Id="rId7" Type="http://schemas.openxmlformats.org/officeDocument/2006/relationships/hyperlink" Target="http://docs.spring.io/spring-data/rest/docs/current/reference/html/#repository-resources" TargetMode="External"/><Relationship Id="rId12" Type="http://schemas.openxmlformats.org/officeDocument/2006/relationships/hyperlink" Target="http://docs.spring.io/spring-data/rest/docs/current/reference/html/#projections-excerpts" TargetMode="External"/><Relationship Id="rId2" Type="http://schemas.openxmlformats.org/officeDocument/2006/relationships/hyperlink" Target="https://spring.io/guides/gs/accessing-neo4j-data-rest" TargetMode="External"/><Relationship Id="rId1" Type="http://schemas.openxmlformats.org/officeDocument/2006/relationships/slideLayout" Target="../slideLayouts/slideLayout4.xml"/><Relationship Id="rId6" Type="http://schemas.openxmlformats.org/officeDocument/2006/relationships/hyperlink" Target="http://projects.spring.io/spring-data-rest/" TargetMode="External"/><Relationship Id="rId11" Type="http://schemas.openxmlformats.org/officeDocument/2006/relationships/hyperlink" Target="http://docs.spring.io/spring-data/rest/docs/current/reference/html/#metadata" TargetMode="External"/><Relationship Id="rId5" Type="http://schemas.openxmlformats.org/officeDocument/2006/relationships/hyperlink" Target="https://spring.io/guides/gs/accessing-data-rest" TargetMode="External"/><Relationship Id="rId10" Type="http://schemas.openxmlformats.org/officeDocument/2006/relationships/hyperlink" Target="http://docs.spring.io/spring-data/rest/docs/current/reference/html/#events" TargetMode="External"/><Relationship Id="rId4" Type="http://schemas.openxmlformats.org/officeDocument/2006/relationships/hyperlink" Target="https://spring.io/guides/gs/accessing-mongodb-data-rest" TargetMode="External"/><Relationship Id="rId9" Type="http://schemas.openxmlformats.org/officeDocument/2006/relationships/hyperlink" Target="http://docs.spring.io/spring-data/rest/docs/current/reference/html/#repository-resources.query-method-resource" TargetMode="External"/><Relationship Id="rId14" Type="http://schemas.openxmlformats.org/officeDocument/2006/relationships/hyperlink" Target="http://docs.spring.io/spring-data/rest/docs/current/reference/html/#customizing-sd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gif"/><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eaLnBrk="1" hangingPunct="1"/>
            <a:r>
              <a:rPr lang="it-IT" sz="2800" dirty="0"/>
              <a:t>Small feature teams </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the right design pattern </a:t>
            </a:r>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a:t>scaled</a:t>
            </a:r>
            <a:r>
              <a:rPr lang="it-IT" sz="2400" dirty="0"/>
              <a: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service  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a:t>Different</a:t>
            </a:r>
            <a:r>
              <a:rPr lang="it-IT" sz="2400" dirty="0"/>
              <a:t> </a:t>
            </a:r>
            <a:r>
              <a:rPr lang="it-IT" sz="2400" dirty="0" err="1"/>
              <a:t>Each</a:t>
            </a:r>
            <a:r>
              <a:rPr lang="it-IT" sz="2400" dirty="0"/>
              <a:t> service </a:t>
            </a:r>
            <a:r>
              <a:rPr lang="it-IT" sz="2400" dirty="0" err="1"/>
              <a:t>willl</a:t>
            </a:r>
            <a:r>
              <a:rPr lang="it-IT" sz="2400" dirty="0"/>
              <a:t> </a:t>
            </a:r>
            <a:r>
              <a:rPr lang="it-IT" sz="2400" dirty="0" err="1"/>
              <a:t>have</a:t>
            </a:r>
            <a:r>
              <a:rPr lang="it-IT" sz="2400" dirty="0"/>
              <a:t> </a:t>
            </a:r>
            <a:r>
              <a:rPr lang="it-IT" sz="2400" dirty="0" err="1"/>
              <a:t>different</a:t>
            </a:r>
            <a:r>
              <a:rPr lang="it-IT" sz="2400" dirty="0"/>
              <a:t> data </a:t>
            </a:r>
            <a:r>
              <a:rPr lang="it-IT" sz="2400" dirty="0" err="1"/>
              <a:t>store</a:t>
            </a:r>
            <a:r>
              <a:rPr lang="it-IT" sz="2400" dirty="0"/>
              <a:t> </a:t>
            </a:r>
            <a:r>
              <a:rPr lang="it-IT" sz="2400" dirty="0" err="1"/>
              <a:t>requirements</a:t>
            </a:r>
            <a:r>
              <a:rPr lang="it-IT" sz="2400" dirty="0"/>
              <a:t> </a:t>
            </a:r>
            <a:r>
              <a:rPr lang="it-IT" sz="2400" dirty="0" err="1"/>
              <a:t>accordign</a:t>
            </a:r>
            <a:r>
              <a:rPr lang="it-IT" sz="2400" dirty="0"/>
              <a:t> to </a:t>
            </a:r>
            <a:r>
              <a:rPr lang="it-IT" sz="2400" dirty="0" err="1"/>
              <a:t>requirements</a:t>
            </a:r>
            <a:r>
              <a:rPr lang="it-IT" sz="2400" dirty="0"/>
              <a:t> and </a:t>
            </a:r>
            <a:r>
              <a:rPr lang="it-IT" sz="2400" dirty="0" err="1"/>
              <a:t>his</a:t>
            </a:r>
            <a:r>
              <a:rPr lang="it-IT" sz="2400"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dirty="0" err="1" smtClean="0"/>
              <a:t>a</a:t>
            </a:r>
            <a:r>
              <a:rPr lang="it-IT" sz="2400" dirty="0" smtClean="0"/>
              <a:t> part of the </a:t>
            </a:r>
            <a:r>
              <a:rPr lang="it-IT" sz="2400"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p>
          <a:p>
            <a:pPr marL="876300" lvl="2" indent="0" eaLnBrk="1" hangingPunct="1">
              <a:buNone/>
            </a:pPr>
            <a:r>
              <a:rPr lang="it-IT" sz="2400" strike="sngStrike" dirty="0" smtClean="0"/>
              <a:t>In the </a:t>
            </a:r>
            <a:r>
              <a:rPr lang="it-IT" sz="2400" strike="sngStrike" dirty="0" err="1" smtClean="0"/>
              <a:t>wors</a:t>
            </a:r>
            <a:r>
              <a:rPr lang="it-IT" sz="2400" strike="sngStrike" dirty="0" smtClean="0"/>
              <a:t> of «</a:t>
            </a:r>
            <a:r>
              <a:rPr lang="it-IT" sz="2400" strike="sngStrike" dirty="0" err="1" smtClean="0"/>
              <a:t>it’s</a:t>
            </a:r>
            <a:r>
              <a:rPr lang="it-IT" sz="2400" strike="sngStrike" dirty="0" smtClean="0"/>
              <a:t> </a:t>
            </a:r>
            <a:r>
              <a:rPr lang="it-IT" sz="2400" strike="sngStrike" dirty="0" err="1" smtClean="0"/>
              <a:t>not</a:t>
            </a:r>
            <a:r>
              <a:rPr lang="it-IT" sz="2400" strike="sngStrike" dirty="0" smtClean="0"/>
              <a:t> </a:t>
            </a:r>
            <a:r>
              <a:rPr lang="it-IT" sz="2400" strike="sngStrike" dirty="0" err="1" smtClean="0"/>
              <a:t>often</a:t>
            </a:r>
            <a:r>
              <a:rPr lang="it-IT" sz="2400" strike="sngStrike" dirty="0" smtClean="0"/>
              <a:t> </a:t>
            </a:r>
            <a:r>
              <a:rPr lang="it-IT" sz="2400" strike="sngStrike" dirty="0" err="1" smtClean="0"/>
              <a:t>thata</a:t>
            </a:r>
            <a:r>
              <a:rPr lang="it-IT" sz="2400" strike="sngStrike" dirty="0" smtClean="0"/>
              <a:t> an </a:t>
            </a:r>
            <a:r>
              <a:rPr lang="it-IT" sz="2400" strike="sngStrike" dirty="0" err="1" smtClean="0"/>
              <a:t>architectural</a:t>
            </a:r>
            <a:r>
              <a:rPr lang="it-IT" sz="2400" strike="sngStrike" dirty="0" smtClean="0"/>
              <a:t> </a:t>
            </a:r>
            <a:r>
              <a:rPr lang="it-IT" sz="2400" strike="sngStrike" dirty="0" err="1" smtClean="0"/>
              <a:t>approach</a:t>
            </a:r>
            <a:r>
              <a:rPr lang="it-IT" sz="2400" strike="sngStrike" dirty="0" smtClean="0"/>
              <a:t> can be </a:t>
            </a:r>
            <a:r>
              <a:rPr lang="it-IT" sz="2400" strike="sngStrike" dirty="0" err="1" smtClean="0"/>
              <a:t>closely</a:t>
            </a:r>
            <a:r>
              <a:rPr lang="it-IT" sz="2400" strike="sngStrike" dirty="0" smtClean="0"/>
              <a:t> </a:t>
            </a:r>
            <a:r>
              <a:rPr lang="it-IT" sz="2400" strike="sngStrike" dirty="0" err="1" smtClean="0"/>
              <a:t>correlated</a:t>
            </a:r>
            <a:r>
              <a:rPr lang="it-IT" sz="2400" strike="sngStrike" dirty="0" smtClean="0"/>
              <a:t> to an </a:t>
            </a:r>
            <a:r>
              <a:rPr lang="it-IT" sz="2400" strike="sngStrike" dirty="0" err="1" smtClean="0"/>
              <a:t>almost</a:t>
            </a:r>
            <a:r>
              <a:rPr lang="it-IT" sz="2400" strike="sngStrike" dirty="0" smtClean="0"/>
              <a:t> immediate </a:t>
            </a:r>
            <a:r>
              <a:rPr lang="it-IT" sz="2400" strike="sngStrike" dirty="0" err="1" smtClean="0"/>
              <a:t>cost</a:t>
            </a:r>
            <a:r>
              <a:rPr lang="it-IT" sz="2400" strike="sngStrike" dirty="0" smtClean="0"/>
              <a:t> </a:t>
            </a:r>
            <a:r>
              <a:rPr lang="it-IT" sz="2400" strike="sngStrike" dirty="0" err="1" smtClean="0"/>
              <a:t>saving</a:t>
            </a:r>
            <a:r>
              <a:rPr lang="it-IT" sz="2400" strike="sngStrike" dirty="0" smtClean="0"/>
              <a:t>»</a:t>
            </a:r>
          </a:p>
          <a:p>
            <a:pPr lvl="2" eaLnBrk="1" hangingPunct="1"/>
            <a:r>
              <a:rPr lang="it-IT" sz="2400" dirty="0" err="1" smtClean="0"/>
              <a:t>Ease</a:t>
            </a:r>
            <a:r>
              <a:rPr lang="it-IT" sz="2400" dirty="0" smtClean="0"/>
              <a:t> of deployment vs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colud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a:t>
            </a:r>
          </a:p>
          <a:p>
            <a:pPr lvl="2" eaLnBrk="1" hangingPunct="1"/>
            <a:r>
              <a:rPr lang="it-IT" sz="2400" dirty="0" smtClean="0"/>
              <a:t>A </a:t>
            </a:r>
            <a:r>
              <a:rPr lang="it-IT" sz="2400" dirty="0" err="1" smtClean="0"/>
              <a:t>much</a:t>
            </a:r>
            <a:r>
              <a:rPr lang="it-IT" sz="2400" dirty="0" smtClean="0"/>
              <a:t> </a:t>
            </a:r>
            <a:r>
              <a:rPr lang="it-IT" sz="2400" dirty="0"/>
              <a:t>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smtClean="0"/>
              <a:t>systems</a:t>
            </a:r>
            <a:r>
              <a:rPr lang="it-IT" sz="2400" dirty="0" smtClean="0"/>
              <a:t> </a:t>
            </a:r>
            <a:r>
              <a:rPr lang="it-IT" sz="2400" dirty="0"/>
              <a:t>management</a:t>
            </a:r>
          </a:p>
          <a:p>
            <a:pPr marL="876300" lvl="2" indent="0" eaLnBrk="1" hangingPunct="1">
              <a:buNone/>
            </a:pPr>
            <a:r>
              <a:rPr lang="it-IT" sz="2400" strike="sngStrike" dirty="0" err="1" smtClean="0"/>
              <a:t>But</a:t>
            </a:r>
            <a:r>
              <a:rPr lang="it-IT" sz="2400" strike="sngStrike" dirty="0" smtClean="0"/>
              <a:t> </a:t>
            </a:r>
            <a:r>
              <a:rPr lang="it-IT" sz="2400" strike="sngStrike" dirty="0" err="1" smtClean="0"/>
              <a:t>It</a:t>
            </a:r>
            <a:r>
              <a:rPr lang="it-IT" sz="2400" strike="sngStrike" dirty="0" smtClean="0"/>
              <a:t> </a:t>
            </a:r>
            <a:r>
              <a:rPr lang="it-IT" sz="2400" strike="sngStrike" dirty="0" err="1" smtClean="0"/>
              <a:t>is</a:t>
            </a:r>
            <a:r>
              <a:rPr lang="it-IT" sz="2400" strike="sngStrike" dirty="0" smtClean="0"/>
              <a:t> </a:t>
            </a:r>
            <a:r>
              <a:rPr lang="it-IT" sz="2400" strike="sngStrike" dirty="0" err="1" smtClean="0"/>
              <a:t>not</a:t>
            </a:r>
            <a:r>
              <a:rPr lang="it-IT" sz="2400" strike="sngStrike" dirty="0" smtClean="0"/>
              <a:t> a silver </a:t>
            </a:r>
            <a:r>
              <a:rPr lang="it-IT" sz="2400" strike="sngStrike" dirty="0" err="1" smtClean="0"/>
              <a:t>bullet</a:t>
            </a:r>
            <a:r>
              <a:rPr lang="it-IT" sz="2400" strike="sngStrike" dirty="0" smtClean="0"/>
              <a:t> or a free lunch. The pattern </a:t>
            </a:r>
            <a:r>
              <a:rPr lang="it-IT" sz="2400" strike="sngStrike" dirty="0" err="1" smtClean="0"/>
              <a:t>implies</a:t>
            </a:r>
            <a:r>
              <a:rPr lang="it-IT" sz="2400" strike="sngStrike"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p>
          <a:p>
            <a:pPr marL="876300" lvl="2" indent="0" eaLnBrk="1" hangingPunct="1">
              <a:buNone/>
            </a:pPr>
            <a:r>
              <a:rPr lang="it-IT" sz="2400" dirty="0"/>
              <a:t>	</a:t>
            </a:r>
            <a:r>
              <a:rPr lang="it-IT" sz="2400" dirty="0" smtClean="0"/>
              <a:t>	</a:t>
            </a:r>
            <a:r>
              <a:rPr lang="it-IT" sz="2400" strike="sngStrike" dirty="0" smtClean="0"/>
              <a:t>gestione di </a:t>
            </a:r>
            <a:r>
              <a:rPr lang="it-IT" sz="2400" strike="sngStrike" dirty="0" err="1" smtClean="0"/>
              <a:t>puù</a:t>
            </a:r>
            <a:r>
              <a:rPr lang="it-IT" sz="2400" strike="sngStrike" dirty="0" smtClean="0"/>
              <a:t> sistemi middleware (overhead in management) </a:t>
            </a:r>
          </a:p>
          <a:p>
            <a:pPr marL="876300" lvl="2" indent="0" eaLnBrk="1" hangingPunct="1">
              <a:buNone/>
            </a:pPr>
            <a:r>
              <a:rPr lang="it-IT" sz="2400" strike="sngStrike" dirty="0"/>
              <a:t>	</a:t>
            </a:r>
            <a:r>
              <a:rPr lang="it-IT" sz="2400" strike="sngStrike" dirty="0" smtClean="0"/>
              <a:t>	gestione della transazionalità in modo applicativo (overhead in </a:t>
            </a:r>
            <a:r>
              <a:rPr lang="it-IT" sz="2400" strike="sngStrike" dirty="0" err="1" smtClean="0"/>
              <a:t>coding</a:t>
            </a:r>
            <a:r>
              <a:rPr lang="it-IT" sz="2400" strike="sngStrike" dirty="0" smtClean="0"/>
              <a:t> )</a:t>
            </a:r>
            <a:endParaRPr lang="it-IT" sz="2400" strike="sngStrike"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a:t>With a «Database per service» pattern </a:t>
            </a:r>
            <a:r>
              <a:rPr lang="it-IT" sz="2000" dirty="0" err="1"/>
              <a:t>it</a:t>
            </a:r>
            <a:r>
              <a:rPr lang="it-IT" sz="2000" dirty="0"/>
              <a:t> </a:t>
            </a:r>
            <a:r>
              <a:rPr lang="it-IT" sz="2000" dirty="0" err="1"/>
              <a:t>is</a:t>
            </a:r>
            <a:r>
              <a:rPr lang="it-IT" sz="2000" dirty="0"/>
              <a:t> </a:t>
            </a:r>
            <a:r>
              <a:rPr lang="it-IT" sz="2000" dirty="0" err="1"/>
              <a:t>possible</a:t>
            </a:r>
            <a:r>
              <a:rPr lang="it-IT" sz="2000" dirty="0"/>
              <a:t> to </a:t>
            </a:r>
            <a:r>
              <a:rPr lang="it-IT" sz="2000" dirty="0" err="1"/>
              <a:t>achieve</a:t>
            </a:r>
            <a:r>
              <a:rPr lang="it-IT" sz="2000" dirty="0"/>
              <a:t> </a:t>
            </a:r>
            <a:r>
              <a:rPr lang="it-IT" sz="2000" dirty="0" err="1"/>
              <a:t>that</a:t>
            </a:r>
            <a:r>
              <a:rPr lang="it-IT" sz="2000" dirty="0"/>
              <a:t>:</a:t>
            </a:r>
          </a:p>
          <a:p>
            <a:pPr lvl="2"/>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private to </a:t>
            </a:r>
            <a:r>
              <a:rPr lang="it-IT" sz="2000" dirty="0" err="1"/>
              <a:t>that</a:t>
            </a:r>
            <a:r>
              <a:rPr lang="it-IT" sz="2000" dirty="0"/>
              <a:t> service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3"/>
            <a:r>
              <a:rPr lang="it-IT" sz="2000" dirty="0"/>
              <a:t>To </a:t>
            </a:r>
            <a:r>
              <a:rPr lang="it-IT" sz="2000" dirty="0" err="1"/>
              <a:t>keep</a:t>
            </a:r>
            <a:r>
              <a:rPr lang="it-IT" sz="2000" dirty="0"/>
              <a:t> data private in case of </a:t>
            </a:r>
            <a:r>
              <a:rPr lang="it-IT" sz="2000" dirty="0" err="1"/>
              <a:t>relational</a:t>
            </a:r>
            <a:r>
              <a:rPr lang="it-IT" sz="2000" dirty="0"/>
              <a:t> database </a:t>
            </a:r>
            <a:r>
              <a:rPr lang="it-IT" sz="2000" dirty="0" err="1"/>
              <a:t>such</a:t>
            </a:r>
            <a:r>
              <a:rPr lang="it-IT" sz="2000" dirty="0"/>
              <a:t> are the option:</a:t>
            </a:r>
          </a:p>
          <a:p>
            <a:pPr lvl="4"/>
            <a:r>
              <a:rPr lang="it-IT" sz="2000" dirty="0"/>
              <a:t>Private-</a:t>
            </a:r>
            <a:r>
              <a:rPr lang="it-IT" sz="2000" dirty="0" err="1"/>
              <a:t>table</a:t>
            </a:r>
            <a:r>
              <a:rPr lang="it-IT" sz="2000" dirty="0"/>
              <a:t>-per service (</a:t>
            </a:r>
            <a:r>
              <a:rPr lang="it-IT" sz="2000" dirty="0" err="1"/>
              <a:t>lowest</a:t>
            </a:r>
            <a:r>
              <a:rPr lang="it-IT" sz="2000" dirty="0"/>
              <a:t> </a:t>
            </a:r>
            <a:r>
              <a:rPr lang="it-IT" sz="2000" dirty="0" err="1"/>
              <a:t>overhead</a:t>
            </a:r>
            <a:r>
              <a:rPr lang="it-IT" sz="2000" dirty="0"/>
              <a:t>)</a:t>
            </a:r>
          </a:p>
          <a:p>
            <a:pPr lvl="4"/>
            <a:r>
              <a:rPr lang="it-IT" sz="2000" dirty="0"/>
              <a:t>Schema-</a:t>
            </a:r>
            <a:r>
              <a:rPr lang="it-IT" sz="2000" dirty="0" err="1"/>
              <a:t>per_service</a:t>
            </a:r>
            <a:r>
              <a:rPr lang="it-IT" sz="2000" dirty="0"/>
              <a:t> (</a:t>
            </a:r>
            <a:r>
              <a:rPr lang="it-IT" sz="2000" dirty="0" err="1"/>
              <a:t>makes</a:t>
            </a:r>
            <a:r>
              <a:rPr lang="it-IT" sz="2000" dirty="0"/>
              <a:t> </a:t>
            </a:r>
            <a:r>
              <a:rPr lang="it-IT" sz="2000" dirty="0" err="1"/>
              <a:t>clear</a:t>
            </a:r>
            <a:r>
              <a:rPr lang="it-IT" sz="2000" dirty="0"/>
              <a:t> </a:t>
            </a:r>
            <a:r>
              <a:rPr lang="it-IT" sz="2000" dirty="0" err="1"/>
              <a:t>ownership</a:t>
            </a:r>
            <a:r>
              <a:rPr lang="it-IT" sz="2000" dirty="0"/>
              <a:t>)</a:t>
            </a:r>
          </a:p>
          <a:p>
            <a:pPr lvl="4"/>
            <a:r>
              <a:rPr lang="it-IT" sz="2000" dirty="0"/>
              <a:t>Database-server-per-service (for </a:t>
            </a:r>
            <a:r>
              <a:rPr lang="it-IT" sz="2000" dirty="0" err="1"/>
              <a:t>highly</a:t>
            </a:r>
            <a:r>
              <a:rPr lang="it-IT" sz="2000" dirty="0"/>
              <a:t> </a:t>
            </a:r>
            <a:r>
              <a:rPr lang="it-IT" sz="2000" dirty="0" err="1"/>
              <a:t>throughput</a:t>
            </a:r>
            <a:r>
              <a:rPr lang="it-IT" sz="2000" dirty="0"/>
              <a:t> service – neo4j) </a:t>
            </a:r>
          </a:p>
          <a:p>
            <a:pPr lvl="3"/>
            <a:r>
              <a:rPr lang="it-IT" sz="2000" dirty="0"/>
              <a:t>To </a:t>
            </a:r>
            <a:r>
              <a:rPr lang="it-IT" sz="2000" dirty="0" err="1"/>
              <a:t>enforce</a:t>
            </a:r>
            <a:r>
              <a:rPr lang="it-IT" sz="2000" dirty="0"/>
              <a:t> </a:t>
            </a:r>
            <a:r>
              <a:rPr lang="it-IT" sz="2000" dirty="0" err="1"/>
              <a:t>encapsulation</a:t>
            </a:r>
            <a:r>
              <a:rPr lang="it-IT" sz="2000" dirty="0"/>
              <a:t> with </a:t>
            </a:r>
            <a:r>
              <a:rPr lang="it-IT" sz="2000" dirty="0" err="1"/>
              <a:t>different</a:t>
            </a:r>
            <a:r>
              <a:rPr lang="it-IT" sz="2000" dirty="0"/>
              <a:t> database </a:t>
            </a:r>
            <a:r>
              <a:rPr lang="it-IT" sz="2000" dirty="0" err="1"/>
              <a:t>user</a:t>
            </a:r>
            <a:r>
              <a:rPr lang="it-IT" sz="2000" dirty="0"/>
              <a:t> id to </a:t>
            </a:r>
            <a:r>
              <a:rPr lang="it-IT" sz="2000" dirty="0" err="1"/>
              <a:t>each</a:t>
            </a:r>
            <a:r>
              <a:rPr lang="it-IT" sz="2000" dirty="0"/>
              <a:t> service so </a:t>
            </a:r>
            <a:r>
              <a:rPr lang="it-IT" sz="2000" dirty="0" err="1"/>
              <a:t>developers</a:t>
            </a:r>
            <a:r>
              <a:rPr lang="it-IT" sz="2000" dirty="0"/>
              <a:t> </a:t>
            </a:r>
            <a:r>
              <a:rPr lang="it-IT" sz="2000" dirty="0" err="1"/>
              <a:t>wil</a:t>
            </a:r>
            <a:r>
              <a:rPr lang="it-IT" sz="2000" dirty="0"/>
              <a:t> </a:t>
            </a:r>
            <a:r>
              <a:rPr lang="it-IT" sz="2000" dirty="0" err="1"/>
              <a:t>not</a:t>
            </a:r>
            <a:r>
              <a:rPr lang="it-IT" sz="2000" dirty="0"/>
              <a:t> </a:t>
            </a:r>
            <a:r>
              <a:rPr lang="it-IT" sz="2000" dirty="0" err="1"/>
              <a:t>temped</a:t>
            </a:r>
            <a:r>
              <a:rPr lang="it-IT" sz="2000" dirty="0"/>
              <a:t> to 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2"/>
            <a:r>
              <a:rPr lang="it-IT" sz="2000" dirty="0" smtClean="0"/>
              <a:t>Benefits </a:t>
            </a:r>
            <a:r>
              <a:rPr lang="it-IT" sz="2000" dirty="0"/>
              <a:t>of </a:t>
            </a:r>
            <a:r>
              <a:rPr lang="it-IT" sz="2000" dirty="0" err="1"/>
              <a:t>this</a:t>
            </a:r>
            <a:r>
              <a:rPr lang="it-IT" sz="2000" dirty="0"/>
              <a:t> pattern</a:t>
            </a:r>
          </a:p>
          <a:p>
            <a:pPr lvl="3"/>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a:t>couples</a:t>
            </a:r>
            <a:r>
              <a:rPr lang="it-IT" sz="2000" dirty="0"/>
              <a:t>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a:t>dos</a:t>
            </a:r>
            <a:r>
              <a:rPr lang="it-IT" sz="2000" dirty="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3"/>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a:t>suited</a:t>
            </a:r>
            <a:r>
              <a:rPr lang="it-IT" sz="2000" dirty="0"/>
              <a:t> to </a:t>
            </a:r>
            <a:r>
              <a:rPr lang="it-IT" sz="2000" dirty="0" err="1"/>
              <a:t>its</a:t>
            </a:r>
            <a:r>
              <a:rPr lang="it-IT" sz="2000" dirty="0"/>
              <a:t> </a:t>
            </a:r>
            <a:r>
              <a:rPr lang="it-IT" sz="2000" dirty="0" err="1"/>
              <a:t>need</a:t>
            </a:r>
            <a:r>
              <a:rPr lang="it-IT" sz="2000" dirty="0"/>
              <a:t> (neo4j social </a:t>
            </a:r>
            <a:r>
              <a:rPr lang="it-IT" sz="2000" dirty="0" err="1"/>
              <a:t>graph</a:t>
            </a:r>
            <a:r>
              <a:rPr lang="it-IT" sz="2000" dirty="0"/>
              <a:t>, </a:t>
            </a:r>
            <a:r>
              <a:rPr lang="it-IT" sz="2000" dirty="0" err="1"/>
              <a:t>elasticsearch</a:t>
            </a:r>
            <a:r>
              <a:rPr lang="it-IT" sz="2000" dirty="0"/>
              <a:t> for text </a:t>
            </a:r>
            <a:r>
              <a:rPr lang="it-IT" sz="2000" dirty="0" err="1"/>
              <a:t>serches,etc</a:t>
            </a:r>
            <a:r>
              <a:rPr lang="it-IT" sz="2000" dirty="0"/>
              <a:t>)</a:t>
            </a:r>
          </a:p>
          <a:p>
            <a:pPr lvl="2"/>
            <a:r>
              <a:rPr lang="it-IT" sz="2000" dirty="0" err="1"/>
              <a:t>Drawbacks</a:t>
            </a:r>
            <a:endParaRPr lang="it-IT" sz="2000" dirty="0"/>
          </a:p>
          <a:p>
            <a:pPr lvl="3"/>
            <a:r>
              <a:rPr lang="it-IT" sz="2000" dirty="0" err="1" smtClean="0"/>
              <a:t>DIstributed</a:t>
            </a:r>
            <a:r>
              <a:rPr lang="it-IT" sz="2000" dirty="0" smtClean="0"/>
              <a:t> data management</a:t>
            </a:r>
            <a:endParaRPr lang="it-IT" sz="2000" dirty="0"/>
          </a:p>
          <a:p>
            <a:pPr lvl="3"/>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(CAP </a:t>
            </a:r>
            <a:r>
              <a:rPr lang="it-IT" sz="2000" dirty="0" err="1"/>
              <a:t>theorem</a:t>
            </a:r>
            <a:r>
              <a:rPr lang="it-IT" sz="2000" dirty="0"/>
              <a:t> and </a:t>
            </a:r>
            <a:r>
              <a:rPr lang="it-IT" sz="2000" dirty="0" err="1"/>
              <a:t>many</a:t>
            </a:r>
            <a:r>
              <a:rPr lang="it-IT" sz="2000" dirty="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3"/>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err="1"/>
              <a:t>datanìbase</a:t>
            </a:r>
            <a:r>
              <a:rPr lang="it-IT" sz="2000" dirty="0"/>
              <a:t> </a:t>
            </a:r>
            <a:r>
              <a:rPr lang="it-IT" sz="2000" dirty="0" err="1"/>
              <a:t>is</a:t>
            </a:r>
            <a:r>
              <a:rPr lang="it-IT" sz="2000" dirty="0"/>
              <a:t> </a:t>
            </a:r>
            <a:r>
              <a:rPr lang="it-IT" sz="2000" dirty="0" err="1"/>
              <a:t>challenging</a:t>
            </a:r>
            <a:r>
              <a:rPr lang="it-IT" sz="2000" dirty="0"/>
              <a:t> </a:t>
            </a:r>
          </a:p>
          <a:p>
            <a:pPr lvl="3"/>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dirty="0" err="1"/>
              <a:t>without</a:t>
            </a:r>
            <a:r>
              <a:rPr lang="it-IT" sz="2000" dirty="0"/>
              <a:t> </a:t>
            </a:r>
            <a:r>
              <a:rPr lang="it-IT" sz="2000" dirty="0" err="1"/>
              <a:t>distributed</a:t>
            </a:r>
            <a:r>
              <a:rPr lang="it-IT" sz="2000" dirty="0"/>
              <a:t> </a:t>
            </a:r>
            <a:r>
              <a:rPr lang="it-IT" sz="2000" dirty="0" err="1"/>
              <a:t>transaction</a:t>
            </a:r>
            <a:r>
              <a:rPr lang="it-IT" sz="2000" dirty="0"/>
              <a:t> 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err="1"/>
              <a:t>tha</a:t>
            </a:r>
            <a:r>
              <a:rPr lang="it-IT" sz="2000" dirty="0"/>
              <a:t> </a:t>
            </a:r>
            <a:r>
              <a:rPr lang="it-IT" sz="2000" dirty="0" err="1"/>
              <a:t>applicatyion</a:t>
            </a:r>
            <a:r>
              <a:rPr lang="it-IT" sz="2000" dirty="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r>
              <a:rPr lang="it-IT" sz="2000" dirty="0" err="1"/>
              <a:t>these</a:t>
            </a:r>
            <a:r>
              <a:rPr lang="it-IT" sz="2000" dirty="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p>
          <a:p>
            <a:pPr lvl="3"/>
            <a:r>
              <a:rPr lang="it-IT" sz="2000" dirty="0"/>
              <a:t>Database </a:t>
            </a:r>
            <a:r>
              <a:rPr lang="it-IT" sz="2000" dirty="0" err="1"/>
              <a:t>triggers</a:t>
            </a:r>
            <a:endParaRPr lang="it-IT" sz="2000" dirty="0"/>
          </a:p>
          <a:p>
            <a:pPr lvl="3"/>
            <a:r>
              <a:rPr lang="it-IT" sz="2000" dirty="0" err="1"/>
              <a:t>Transaction</a:t>
            </a:r>
            <a:r>
              <a:rPr lang="it-IT" sz="2000" dirty="0"/>
              <a:t> 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878" y="9527536"/>
            <a:ext cx="6021477" cy="190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1393364651"/>
              </p:ext>
            </p:extLst>
          </p:nvPr>
        </p:nvGraphicFramePr>
        <p:xfrm>
          <a:off x="609600" y="1600200"/>
          <a:ext cx="23088600" cy="10317209"/>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endParaRPr lang="it-IT" sz="2800" strike="sngStrike" dirty="0"/>
                    </a:p>
                  </a:txBody>
                  <a:tcPr marT="45717" marB="45717"/>
                </a:tc>
                <a:tc>
                  <a:txBody>
                    <a:bodyPr/>
                    <a:lstStyle/>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DATA 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dirty="0"/>
              <a:t>This </a:t>
            </a:r>
            <a:r>
              <a:rPr lang="en-US" sz="2400" dirty="0" smtClean="0"/>
              <a:t>project technology  </a:t>
            </a:r>
            <a:r>
              <a:rPr lang="en-US" sz="2400" dirty="0"/>
              <a:t>has two main benefits. </a:t>
            </a:r>
            <a:endParaRPr lang="en-US" sz="2400" dirty="0" smtClean="0"/>
          </a:p>
          <a:p>
            <a:pPr marL="0" indent="0">
              <a:buNone/>
            </a:pPr>
            <a:r>
              <a:rPr lang="en-US" sz="2400" b="1" dirty="0" smtClean="0"/>
              <a:t>The </a:t>
            </a:r>
            <a:r>
              <a:rPr lang="en-US" sz="2400" b="1" dirty="0"/>
              <a:t>first benefit </a:t>
            </a:r>
            <a:r>
              <a:rPr lang="en-US" sz="2400" dirty="0"/>
              <a:t>is that Spring </a:t>
            </a:r>
            <a:r>
              <a:rPr lang="en-US" sz="2400" dirty="0" smtClean="0"/>
              <a:t>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a:t>
            </a:r>
            <a:endParaRPr lang="en-US" sz="2400" dirty="0" smtClean="0"/>
          </a:p>
          <a:p>
            <a:pPr marL="0" indent="0">
              <a:buNone/>
            </a:pPr>
            <a:r>
              <a:rPr lang="en-US" sz="2400" dirty="0" smtClean="0"/>
              <a:t>For </a:t>
            </a:r>
            <a:r>
              <a:rPr lang="en-US" sz="2400" dirty="0"/>
              <a:t>example, if </a:t>
            </a:r>
            <a:r>
              <a:rPr lang="en-US" sz="2400" dirty="0" smtClean="0"/>
              <a:t>you include </a:t>
            </a:r>
            <a:r>
              <a:rPr lang="en-US" sz="2400" dirty="0"/>
              <a:t>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r>
              <a:rPr lang="en-US" sz="2400" dirty="0" smtClean="0"/>
              <a:t>.</a:t>
            </a:r>
          </a:p>
          <a:p>
            <a:pPr marL="0" indent="0">
              <a:buNone/>
            </a:pPr>
            <a:endParaRPr lang="en-US" sz="2400" dirty="0"/>
          </a:p>
          <a:p>
            <a:pPr marL="0" indent="0">
              <a:buNone/>
            </a:pPr>
            <a:r>
              <a:rPr lang="en-US" sz="2400" b="1" dirty="0"/>
              <a:t>The second benefit </a:t>
            </a:r>
            <a:r>
              <a:rPr lang="en-US" sz="2400" dirty="0"/>
              <a:t>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a:t>Spring Cloud Stream is a framework for building message-driven </a:t>
            </a:r>
            <a:r>
              <a:rPr lang="en-US" sz="2800" dirty="0" err="1"/>
              <a:t>microservices</a:t>
            </a:r>
            <a:r>
              <a:rPr lang="en-US" sz="2800" dirty="0"/>
              <a:t>. </a:t>
            </a:r>
            <a:endParaRPr lang="en-US" sz="2800" dirty="0" smtClean="0"/>
          </a:p>
          <a:p>
            <a:pPr marL="0" indent="0" eaLnBrk="1" fontAlgn="ctr" hangingPunct="1">
              <a:buNone/>
            </a:pPr>
            <a:r>
              <a:rPr lang="en-US" sz="2800" dirty="0" smtClean="0"/>
              <a:t>Spring </a:t>
            </a:r>
            <a:r>
              <a:rPr lang="en-US" sz="2800" dirty="0"/>
              <a:t>Cloud Stream builds upon Spring </a:t>
            </a:r>
            <a:r>
              <a:rPr lang="en-US" sz="2800"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p>
          <a:p>
            <a:pPr marL="0" indent="0" eaLnBrk="1" fontAlgn="ctr" hangingPunct="1">
              <a:buNone/>
            </a:pPr>
            <a:r>
              <a:rPr lang="en-US" sz="2800" dirty="0" smtClean="0"/>
              <a:t>Spring </a:t>
            </a:r>
            <a:r>
              <a:rPr lang="en-US" sz="2800" dirty="0"/>
              <a:t>Cloud Stream builds upon Spring </a:t>
            </a:r>
            <a:r>
              <a:rPr lang="en-US" sz="2800" dirty="0" smtClean="0"/>
              <a:t>Boo to </a:t>
            </a:r>
            <a:r>
              <a:rPr lang="en-US" sz="2800" dirty="0"/>
              <a:t>provide connectivity to message brokers</a:t>
            </a:r>
            <a:r>
              <a:rPr lang="en-US" sz="2800" dirty="0" smtClean="0"/>
              <a:t>.</a:t>
            </a:r>
          </a:p>
          <a:p>
            <a:pPr marL="0" indent="0" eaLnBrk="1" fontAlgn="ctr" hangingPunct="1">
              <a:buNone/>
            </a:pPr>
            <a:r>
              <a:rPr lang="en-US" sz="2800" dirty="0" smtClean="0"/>
              <a:t>Spring </a:t>
            </a:r>
            <a:r>
              <a:rPr lang="en-US" sz="2800" dirty="0"/>
              <a:t>Cloud Stream provides an opinionated configuration of message brokers, introducing the concepts of persistent pub/sub semantics, consumer groups and partitions across several middleware vendors. </a:t>
            </a:r>
            <a:endParaRPr lang="en-US" sz="2800" dirty="0" smtClean="0"/>
          </a:p>
          <a:p>
            <a:pPr marL="0" indent="0" eaLnBrk="1" fontAlgn="ctr" hangingPunct="1">
              <a:buNone/>
            </a:pPr>
            <a:r>
              <a:rPr lang="en-US" sz="2800" dirty="0" smtClean="0"/>
              <a:t>This </a:t>
            </a:r>
            <a:r>
              <a:rPr lang="en-US" sz="2800" dirty="0"/>
              <a:t>opinionated configuration provides the basis to create stream processing applications</a:t>
            </a:r>
            <a:r>
              <a:rPr lang="en-US" sz="2800" dirty="0" smtClean="0"/>
              <a:t>.</a:t>
            </a:r>
          </a:p>
          <a:p>
            <a:pPr marL="0" indent="0">
              <a:buNone/>
            </a:pPr>
            <a:r>
              <a:rPr lang="en-US" sz="2800" dirty="0"/>
              <a:t>Enter, </a:t>
            </a:r>
            <a:r>
              <a:rPr lang="en-US" sz="2800" dirty="0">
                <a:hlinkClick r:id="rId2"/>
              </a:rPr>
              <a:t>Spring Cloud Stream</a:t>
            </a:r>
            <a:r>
              <a:rPr lang="en-US" sz="2800" dirty="0"/>
              <a:t>, an event-driven </a:t>
            </a:r>
            <a:r>
              <a:rPr lang="en-US" sz="2800" dirty="0" err="1"/>
              <a:t>microservices</a:t>
            </a:r>
            <a:r>
              <a:rPr lang="en-US" sz="2800" dirty="0"/>
              <a:t> framework powered by Spring portfolio of projects underneath that enables continuous delivery for data-centric applications. </a:t>
            </a:r>
            <a:endParaRPr lang="en-US" sz="2800" dirty="0" smtClean="0"/>
          </a:p>
          <a:p>
            <a:pPr marL="0" indent="0">
              <a:buNone/>
            </a:pPr>
            <a:r>
              <a:rPr lang="en-US" sz="2800" dirty="0" smtClean="0"/>
              <a:t>The </a:t>
            </a:r>
            <a:r>
              <a:rPr lang="en-US" sz="2800" dirty="0"/>
              <a:t>core premise of Spring Cloud Stream is, </a:t>
            </a:r>
            <a:r>
              <a:rPr lang="en-US" sz="2800" dirty="0">
                <a:hlinkClick r:id="rId3"/>
              </a:rPr>
              <a:t>Spring Integration</a:t>
            </a:r>
            <a:r>
              <a:rPr lang="en-US" sz="2800" dirty="0"/>
              <a:t> meets </a:t>
            </a:r>
            <a:r>
              <a:rPr lang="en-US" sz="2800" dirty="0">
                <a:hlinkClick r:id="rId4"/>
              </a:rPr>
              <a:t>Spring Boot</a:t>
            </a:r>
            <a:r>
              <a:rPr lang="en-US" sz="2800" dirty="0"/>
              <a:t> and that together evolves into a lightweight event-driven </a:t>
            </a:r>
            <a:r>
              <a:rPr lang="en-US" sz="2800" dirty="0" err="1"/>
              <a:t>microservices</a:t>
            </a:r>
            <a:r>
              <a:rPr lang="en-US" sz="2800" dirty="0"/>
              <a:t> framework.</a:t>
            </a:r>
          </a:p>
          <a:p>
            <a:pPr marL="0" indent="0">
              <a:buNone/>
            </a:pPr>
            <a:r>
              <a:rPr lang="en-US" sz="2800" dirty="0"/>
              <a:t>This new </a:t>
            </a:r>
            <a:r>
              <a:rPr lang="en-US" sz="2800" dirty="0">
                <a:hlinkClick r:id="rId5"/>
              </a:rPr>
              <a:t>GA release</a:t>
            </a:r>
            <a:r>
              <a:rPr lang="en-US" sz="2800" dirty="0"/>
              <a:t> allows users to:</a:t>
            </a:r>
          </a:p>
          <a:p>
            <a:pPr marL="0" indent="0">
              <a:buNone/>
            </a:pPr>
            <a:r>
              <a:rPr lang="en-US" sz="2800" dirty="0"/>
              <a:t>Develop using simplified programming model</a:t>
            </a:r>
          </a:p>
          <a:p>
            <a:pPr marL="0" indent="0">
              <a:buNone/>
            </a:pPr>
            <a:r>
              <a:rPr lang="en-US" sz="2800" dirty="0"/>
              <a:t>Create, unit-test, and manage data </a:t>
            </a:r>
            <a:r>
              <a:rPr lang="en-US" sz="2800" dirty="0" err="1"/>
              <a:t>microservices</a:t>
            </a:r>
            <a:r>
              <a:rPr lang="en-US" sz="2800" dirty="0"/>
              <a:t> in isolation</a:t>
            </a:r>
          </a:p>
          <a:p>
            <a:pPr marL="0" indent="0">
              <a:buNone/>
            </a:pPr>
            <a:r>
              <a:rPr lang="en-US" sz="2800" dirty="0"/>
              <a:t>Focus on application business logic and the messaging middleware access comes out-of-the-box, for free</a:t>
            </a:r>
          </a:p>
          <a:p>
            <a:pPr marL="0" indent="0">
              <a:buNone/>
            </a:pPr>
            <a:r>
              <a:rPr lang="en-US" sz="2800" strike="sngStrike"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en-US" sz="2400" dirty="0"/>
              <a:t>Spring Data JPA</a:t>
            </a:r>
          </a:p>
          <a:p>
            <a:r>
              <a:rPr lang="en-US" sz="2400" dirty="0"/>
              <a:t>Spring Data JPA, part of the larger </a:t>
            </a:r>
            <a:r>
              <a:rPr lang="en-US" sz="2400" dirty="0">
                <a:hlinkClick r:id="rId2"/>
              </a:rPr>
              <a:t>Spring Data</a:t>
            </a:r>
            <a:r>
              <a:rPr lang="en-US" sz="2400" dirty="0"/>
              <a:t> family, makes it easy to easily implement JPA based repositories. This module deals with enhanced support for JPA based data access layers. It makes it easier to build Spring-powered applications that use data access technologies</a:t>
            </a:r>
            <a:r>
              <a:rPr lang="en-US" sz="2400" dirty="0" smtClean="0"/>
              <a:t>.</a:t>
            </a:r>
          </a:p>
          <a:p>
            <a:endParaRPr lang="en-US" sz="2400" dirty="0"/>
          </a:p>
          <a:p>
            <a:r>
              <a:rPr lang="en-US" sz="2400" dirty="0"/>
              <a:t>Implementing a data access layer of an application has been cumbersome for quite a while. Too much boilerplate code has to be written to execute simple queries as well as perform pagination, and auditing. Spring Data JPA aims to significantly improve the implementation of data access layers by reducing the effort to the amount that’s actually needed. As a developer you write your repository interfaces, including custom finder methods, and Spring will provide the implementation automatically.</a:t>
            </a:r>
          </a:p>
          <a:p>
            <a:r>
              <a:rPr lang="en-US" sz="2400" dirty="0"/>
              <a:t>Features</a:t>
            </a:r>
          </a:p>
          <a:p>
            <a:r>
              <a:rPr lang="en-US" sz="2400" dirty="0"/>
              <a:t>Sophisticated support to build repositories based on Spring and JPA</a:t>
            </a:r>
          </a:p>
          <a:p>
            <a:r>
              <a:rPr lang="en-US" sz="2400" dirty="0"/>
              <a:t>Support for </a:t>
            </a:r>
            <a:r>
              <a:rPr lang="en-US" sz="2400" dirty="0" err="1">
                <a:hlinkClick r:id="rId3"/>
              </a:rPr>
              <a:t>Querydsl</a:t>
            </a:r>
            <a:r>
              <a:rPr lang="en-US" sz="2400" dirty="0"/>
              <a:t> predicates and thus type-safe JPA queries</a:t>
            </a:r>
          </a:p>
          <a:p>
            <a:r>
              <a:rPr lang="en-US" sz="2400" dirty="0"/>
              <a:t>Transparent auditing of domain class</a:t>
            </a:r>
          </a:p>
          <a:p>
            <a:r>
              <a:rPr lang="en-US" sz="2400" dirty="0"/>
              <a:t>Pagination support, dynamic query execution, ability to integrate custom data access code</a:t>
            </a:r>
          </a:p>
          <a:p>
            <a:r>
              <a:rPr lang="en-US" sz="2400" dirty="0"/>
              <a:t>Validation of @Query annotated queries at bootstrap time</a:t>
            </a:r>
          </a:p>
          <a:p>
            <a:r>
              <a:rPr lang="en-US" sz="2400" dirty="0"/>
              <a:t>Support for XML based entity mapping</a:t>
            </a:r>
          </a:p>
          <a:p>
            <a:r>
              <a:rPr lang="en-US" sz="2400" dirty="0" err="1"/>
              <a:t>JavaConfig</a:t>
            </a:r>
            <a:r>
              <a:rPr lang="en-US" sz="2400" dirty="0"/>
              <a:t> based repository configuration by introducing @</a:t>
            </a:r>
            <a:r>
              <a:rPr lang="en-US" sz="2400" dirty="0" err="1"/>
              <a:t>EnableJpaRepositories</a:t>
            </a:r>
            <a:endParaRPr lang="en-US" sz="2400"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If </a:t>
            </a:r>
            <a:r>
              <a:rPr lang="en-US" sz="2000" dirty="0"/>
              <a:t>you’re interesting in exposing JPA repositories with </a:t>
            </a:r>
            <a:r>
              <a:rPr lang="en-US" sz="2000" dirty="0" smtClean="0"/>
              <a:t>a</a:t>
            </a:r>
          </a:p>
          <a:p>
            <a:pPr eaLnBrk="1" fontAlgn="t" hangingPunct="1"/>
            <a:endParaRPr lang="en-US" sz="2000" dirty="0"/>
          </a:p>
          <a:p>
            <a:pPr eaLnBrk="1" fontAlgn="t" hangingPunct="1"/>
            <a:r>
              <a:rPr lang="en-US" sz="2000" dirty="0"/>
              <a:t>Spring Data REST also supports </a:t>
            </a:r>
            <a:r>
              <a:rPr lang="en-US" sz="2000" dirty="0">
                <a:hlinkClick r:id="rId2"/>
              </a:rPr>
              <a:t>Spring Data Neo4j</a:t>
            </a:r>
            <a:r>
              <a:rPr lang="en-US" sz="2000" dirty="0"/>
              <a:t>, </a:t>
            </a:r>
            <a:r>
              <a:rPr lang="en-US" sz="2000" dirty="0">
                <a:hlinkClick r:id="rId3"/>
              </a:rPr>
              <a:t>Spring Data </a:t>
            </a:r>
            <a:r>
              <a:rPr lang="en-US" sz="2000" dirty="0" err="1">
                <a:hlinkClick r:id="rId3"/>
              </a:rPr>
              <a:t>Gemfire</a:t>
            </a:r>
            <a:r>
              <a:rPr lang="en-US" sz="2000" dirty="0"/>
              <a:t> and </a:t>
            </a:r>
            <a:r>
              <a:rPr lang="en-US" sz="2000" dirty="0">
                <a:hlinkClick r:id="rId4"/>
              </a:rPr>
              <a:t>Spring Data </a:t>
            </a:r>
            <a:r>
              <a:rPr lang="en-US" sz="2000" dirty="0" err="1">
                <a:hlinkClick r:id="rId4"/>
              </a:rPr>
              <a:t>MongoDB</a:t>
            </a:r>
            <a:r>
              <a:rPr lang="en-US" sz="2000" dirty="0"/>
              <a:t> as backend data stores, but those are not part of this guide</a:t>
            </a:r>
            <a:r>
              <a:rPr lang="en-US" sz="2000" dirty="0" smtClean="0"/>
              <a:t>.</a:t>
            </a:r>
          </a:p>
          <a:p>
            <a:pPr eaLnBrk="1" fontAlgn="t" hangingPunct="1"/>
            <a:r>
              <a:rPr lang="en-US" sz="2000" dirty="0" smtClean="0"/>
              <a:t> </a:t>
            </a:r>
            <a:r>
              <a:rPr lang="en-US" sz="2000" dirty="0"/>
              <a:t>hypermedia-based </a:t>
            </a:r>
            <a:r>
              <a:rPr lang="en-US" sz="2000" dirty="0" err="1"/>
              <a:t>RESTful</a:t>
            </a:r>
            <a:r>
              <a:rPr lang="en-US" sz="2000" dirty="0"/>
              <a:t> front end with little effort, you might want to read </a:t>
            </a:r>
            <a:r>
              <a:rPr lang="en-US" sz="2000" dirty="0">
                <a:hlinkClick r:id="rId5"/>
              </a:rPr>
              <a:t>Accessing JPA Data with REST</a:t>
            </a:r>
            <a:r>
              <a:rPr lang="en-US" sz="2000" dirty="0" smtClean="0"/>
              <a:t>.</a:t>
            </a:r>
          </a:p>
          <a:p>
            <a:r>
              <a:rPr lang="en-US" sz="2000" dirty="0"/>
              <a:t>Spring Data REST</a:t>
            </a:r>
          </a:p>
          <a:p>
            <a:r>
              <a:rPr lang="en-US" sz="2000" dirty="0"/>
              <a:t>Spring Data REST is part of the umbrella </a:t>
            </a:r>
            <a:r>
              <a:rPr lang="en-US" sz="2000" dirty="0">
                <a:hlinkClick r:id="rId6"/>
              </a:rPr>
              <a:t>Spring Data</a:t>
            </a:r>
            <a:r>
              <a:rPr lang="en-US" sz="2000" dirty="0"/>
              <a:t> project and </a:t>
            </a:r>
            <a:r>
              <a:rPr lang="en-US" sz="2000" b="1" dirty="0"/>
              <a:t>makes it easy to build hypermedia-driven REST web services on top of Spring Data repositories.</a:t>
            </a:r>
          </a:p>
          <a:p>
            <a:pPr eaLnBrk="1" fontAlgn="t" hangingPunct="1"/>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r>
              <a:rPr lang="en-US" sz="2000" dirty="0"/>
              <a:t>Exposes a discoverable REST API for your domain model using HAL as media type.</a:t>
            </a:r>
          </a:p>
          <a:p>
            <a:r>
              <a:rPr lang="en-US" sz="2000" dirty="0"/>
              <a:t>Exposes </a:t>
            </a:r>
            <a:r>
              <a:rPr lang="en-US" sz="2000" dirty="0">
                <a:hlinkClick r:id="rId7"/>
              </a:rPr>
              <a:t>collection, item and association resources</a:t>
            </a:r>
            <a:r>
              <a:rPr lang="en-US" sz="2000" dirty="0"/>
              <a:t> representing your model.</a:t>
            </a:r>
          </a:p>
          <a:p>
            <a:r>
              <a:rPr lang="en-US" sz="2000" dirty="0"/>
              <a:t>Supports pagination via </a:t>
            </a:r>
            <a:r>
              <a:rPr lang="en-US" sz="2000" dirty="0">
                <a:hlinkClick r:id="rId8"/>
              </a:rPr>
              <a:t>navigational links</a:t>
            </a:r>
            <a:r>
              <a:rPr lang="en-US" sz="2000" dirty="0"/>
              <a:t>.</a:t>
            </a:r>
          </a:p>
          <a:p>
            <a:r>
              <a:rPr lang="en-US" sz="2000" dirty="0"/>
              <a:t>Allows to dynamically filter collection resources.</a:t>
            </a:r>
          </a:p>
          <a:p>
            <a:r>
              <a:rPr lang="en-US" sz="2000" dirty="0"/>
              <a:t>Exposes dedicated </a:t>
            </a:r>
            <a:r>
              <a:rPr lang="en-US" sz="2000" dirty="0">
                <a:hlinkClick r:id="rId9"/>
              </a:rPr>
              <a:t>search resources for query methods</a:t>
            </a:r>
            <a:r>
              <a:rPr lang="en-US" sz="2000" dirty="0"/>
              <a:t> defined in your repositories.</a:t>
            </a:r>
          </a:p>
          <a:p>
            <a:r>
              <a:rPr lang="en-US" sz="2000" dirty="0"/>
              <a:t>Allows to </a:t>
            </a:r>
            <a:r>
              <a:rPr lang="en-US" sz="2000" dirty="0">
                <a:hlinkClick r:id="rId10"/>
              </a:rPr>
              <a:t>hook into the handling of REST requests</a:t>
            </a:r>
            <a:r>
              <a:rPr lang="en-US" sz="2000" dirty="0"/>
              <a:t> by handling Spring </a:t>
            </a:r>
            <a:r>
              <a:rPr lang="en-US" sz="2000" dirty="0" err="1"/>
              <a:t>ApplicationEvents</a:t>
            </a:r>
            <a:r>
              <a:rPr lang="en-US" sz="2000" dirty="0"/>
              <a:t>.</a:t>
            </a:r>
          </a:p>
          <a:p>
            <a:r>
              <a:rPr lang="en-US" sz="2000" dirty="0">
                <a:hlinkClick r:id="rId11"/>
              </a:rPr>
              <a:t>Exposes metadata</a:t>
            </a:r>
            <a:r>
              <a:rPr lang="en-US" sz="2000" dirty="0"/>
              <a:t> about the model discovered as ALPS and JSON Schema.</a:t>
            </a:r>
          </a:p>
          <a:p>
            <a:r>
              <a:rPr lang="en-US" sz="2000" dirty="0"/>
              <a:t>Allows to define client specific representations through </a:t>
            </a:r>
            <a:r>
              <a:rPr lang="en-US" sz="2000" dirty="0">
                <a:hlinkClick r:id="rId12"/>
              </a:rPr>
              <a:t>projections</a:t>
            </a:r>
            <a:r>
              <a:rPr lang="en-US" sz="2000" dirty="0"/>
              <a:t>.</a:t>
            </a:r>
          </a:p>
          <a:p>
            <a:r>
              <a:rPr lang="en-US" sz="2000" dirty="0"/>
              <a:t>Ships a customized variant of the </a:t>
            </a:r>
            <a:r>
              <a:rPr lang="en-US" sz="2000" dirty="0">
                <a:hlinkClick r:id="rId13"/>
              </a:rPr>
              <a:t>HAL Browser</a:t>
            </a:r>
            <a:r>
              <a:rPr lang="en-US" sz="2000" dirty="0"/>
              <a:t> to leverage the exposed metadata.</a:t>
            </a:r>
          </a:p>
          <a:p>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r>
              <a:rPr lang="en-US" sz="2000" dirty="0"/>
              <a:t>Allows </a:t>
            </a:r>
            <a:r>
              <a:rPr lang="en-US" sz="2000" dirty="0">
                <a:hlinkClick r:id="rId14"/>
              </a:rPr>
              <a:t>advanced customizations</a:t>
            </a:r>
            <a:r>
              <a:rPr lang="en-US" sz="2000" dirty="0"/>
              <a:t>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are a </a:t>
            </a:r>
          </a:p>
          <a:p>
            <a:pPr marL="0" indent="0">
              <a:buNone/>
            </a:pPr>
            <a:r>
              <a:rPr lang="it-IT" sz="2800" dirty="0"/>
              <a:t>	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smtClean="0"/>
              <a:t>Yaml</a:t>
            </a:r>
            <a:r>
              <a:rPr lang="it-IT" dirty="0" smtClean="0"/>
              <a:t> file</a:t>
            </a:r>
          </a:p>
          <a:p>
            <a:pPr lvl="2"/>
            <a:r>
              <a:rPr lang="it-IT" dirty="0" smtClean="0"/>
              <a:t>[show the </a:t>
            </a:r>
            <a:r>
              <a:rPr lang="it-IT" dirty="0" err="1" smtClean="0"/>
              <a:t>differences</a:t>
            </a:r>
            <a:r>
              <a:rPr lang="it-IT" dirty="0" smtClean="0"/>
              <a:t>]</a:t>
            </a:r>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 y="4918373"/>
            <a:ext cx="1302544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55" y="5847606"/>
            <a:ext cx="12329980" cy="749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727" y="6930008"/>
            <a:ext cx="1284942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err="1" smtClean="0"/>
              <a:t>Binding</a:t>
            </a:r>
            <a:r>
              <a:rPr lang="it-IT" dirty="0" smtClean="0"/>
              <a:t> to data Services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Backimg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a:t>
            </a:r>
            <a:r>
              <a:rPr lang="it-IT" dirty="0" smtClean="0"/>
              <a:t>DEFINITION</a:t>
            </a:r>
          </a:p>
          <a:p>
            <a:r>
              <a:rPr lang="en-US" dirty="0"/>
              <a:t>The Eureka is described by Netflix as</a:t>
            </a:r>
            <a:endParaRPr lang="it-IT" dirty="0"/>
          </a:p>
          <a:p>
            <a:pPr marL="0" indent="0">
              <a:buNone/>
            </a:pPr>
            <a:r>
              <a:rPr lang="en-US" dirty="0"/>
              <a:t>a </a:t>
            </a:r>
            <a:endParaRPr lang="en-US" dirty="0" smtClean="0"/>
          </a:p>
          <a:p>
            <a:pPr marL="742950" indent="-742950">
              <a:buFont typeface="+mj-lt"/>
              <a:buAutoNum type="arabicPeriod"/>
            </a:pPr>
            <a:r>
              <a:rPr lang="en-US" dirty="0" smtClean="0"/>
              <a:t>Eureka is </a:t>
            </a:r>
            <a:r>
              <a:rPr lang="en-US" dirty="0" smtClean="0"/>
              <a:t>REST </a:t>
            </a:r>
            <a:r>
              <a:rPr lang="en-US" dirty="0"/>
              <a:t>based service </a:t>
            </a:r>
            <a:r>
              <a:rPr lang="en-US" strike="sngStrike" dirty="0"/>
              <a:t>that is primarily used in the AWS cloud </a:t>
            </a:r>
            <a:r>
              <a:rPr lang="en-US" dirty="0"/>
              <a:t>for locating services for the purpose of load balancing and failover of middle-tier servers. We call this service, the Eureka Server. </a:t>
            </a:r>
            <a:endParaRPr lang="en-US" dirty="0" smtClean="0"/>
          </a:p>
          <a:p>
            <a:pPr marL="742950" indent="-742950">
              <a:buFont typeface="+mj-lt"/>
              <a:buAutoNum type="arabicPeriod"/>
            </a:pPr>
            <a:r>
              <a:rPr lang="en-US" dirty="0" smtClean="0"/>
              <a:t>Eureka </a:t>
            </a:r>
            <a:r>
              <a:rPr lang="en-US" dirty="0"/>
              <a:t>also comes with a Java-based client </a:t>
            </a:r>
            <a:r>
              <a:rPr lang="en-US" dirty="0" err="1"/>
              <a:t>component,the</a:t>
            </a:r>
            <a:r>
              <a:rPr lang="en-US" dirty="0"/>
              <a:t> Eureka Client, which makes interactions with the service much easier. The client also has a built-in load balancer that does basic round-robin load balancing.</a:t>
            </a:r>
            <a:endParaRPr lang="it-IT" dirty="0"/>
          </a:p>
          <a:p>
            <a:pPr marL="742950" indent="-742950">
              <a:buFont typeface="+mj-lt"/>
              <a:buAutoNum type="arabicPeriod"/>
            </a:pPr>
            <a:r>
              <a:rPr lang="en-US" dirty="0"/>
              <a:t>So basically, Eureka is a register, that will know where which one of our services lives, how many instances of they are up (or down) and how to access them.</a:t>
            </a:r>
            <a:endParaRPr lang="it-IT" dirty="0"/>
          </a:p>
          <a:p>
            <a:pPr marL="742950" indent="-742950">
              <a:buFont typeface="+mj-lt"/>
              <a:buAutoNum type="arabicPeriod"/>
            </a:pPr>
            <a:r>
              <a:rPr lang="en-US" dirty="0" smtClean="0"/>
              <a:t>(By means of  Spring Cloud) Thanks </a:t>
            </a:r>
            <a:r>
              <a:rPr lang="en-US" dirty="0"/>
              <a:t>to </a:t>
            </a:r>
            <a:r>
              <a:rPr lang="en-US" dirty="0" smtClean="0"/>
              <a:t>Spring Cloud , </a:t>
            </a:r>
            <a:r>
              <a:rPr lang="en-US" dirty="0"/>
              <a:t>all the complexity to get a Eureka server up and running was wrapped inside useful libraries that we'll be using in this series.</a:t>
            </a:r>
            <a:endParaRPr lang="it-IT"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a:t>
            </a:r>
            <a:r>
              <a:rPr lang="it-IT" dirty="0" err="1" smtClean="0"/>
              <a:t>how</a:t>
            </a:r>
            <a:r>
              <a:rPr lang="it-IT" dirty="0" smtClean="0"/>
              <a:t> </a:t>
            </a:r>
            <a:r>
              <a:rPr lang="it-IT" dirty="0" err="1" smtClean="0"/>
              <a:t>it</a:t>
            </a:r>
            <a:r>
              <a:rPr lang="it-IT" dirty="0" smtClean="0"/>
              <a:t> </a:t>
            </a:r>
            <a:r>
              <a:rPr lang="it-IT" dirty="0" err="1" smtClean="0"/>
              <a:t>works</a:t>
            </a:r>
            <a:endParaRPr lang="it-IT" dirty="0" smtClean="0"/>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670720" y="6327449"/>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3539430"/>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a:latin typeface="Consolas"/>
              </a:rPr>
              <a:t>); </a:t>
            </a:r>
            <a:br>
              <a:rPr lang="en-US" sz="2800" dirty="0">
                <a:latin typeface="Consolas"/>
              </a:rPr>
            </a:br>
            <a:r>
              <a:rPr lang="en-US" sz="2800" dirty="0">
                <a:latin typeface="Consolas"/>
              </a:rPr>
              <a:t>    } </a:t>
            </a:r>
            <a:br>
              <a:rPr lang="en-US" sz="2800" dirty="0">
                <a:latin typeface="Consolas"/>
              </a:rPr>
            </a:br>
            <a:r>
              <a:rPr lang="en-US" sz="2800" dirty="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868597" y="6785992"/>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20996" y="10184354"/>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endParaRPr lang="it-IT" sz="2800" dirty="0" smtClean="0">
              <a:latin typeface="Consolas"/>
            </a:endParaRP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33536" y="-358316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7">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31" name="Segnaposto contenuto 2"/>
          <p:cNvSpPr>
            <a:spLocks noGrp="1"/>
          </p:cNvSpPr>
          <p:nvPr>
            <p:ph idx="1"/>
          </p:nvPr>
        </p:nvSpPr>
        <p:spPr>
          <a:xfrm>
            <a:off x="617538" y="1676400"/>
            <a:ext cx="23134637" cy="10668000"/>
          </a:xfrm>
        </p:spPr>
        <p:txBody>
          <a:bodyPr/>
          <a:lstStyle/>
          <a:p>
            <a:r>
              <a:rPr lang="it-IT" dirty="0" smtClean="0"/>
              <a:t>SHOW CODE FRAGMENT </a:t>
            </a:r>
          </a:p>
          <a:p>
            <a:r>
              <a:rPr lang="it-IT" dirty="0" smtClean="0"/>
              <a:t>…</a:t>
            </a:r>
          </a:p>
          <a:p>
            <a:r>
              <a:rPr lang="it-IT" dirty="0" smtClean="0"/>
              <a:t>DEMO</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a:t>
            </a:r>
            <a:r>
              <a:rPr lang="it-IT" dirty="0" err="1" smtClean="0"/>
              <a:t>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a:t>
            </a:r>
            <a:r>
              <a:rPr lang="it-IT" dirty="0" err="1" smtClean="0"/>
              <a:t>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a:t>
            </a:r>
            <a:r>
              <a:rPr lang="it-IT" dirty="0" err="1" smtClean="0"/>
              <a:t>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each morning program the expected battery changes that will reasonably occur during a day. By means of a mobile application (web application) he will book one or more fresh batteries 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and </a:t>
            </a:r>
            <a:r>
              <a:rPr lang="it-IT" sz="2800" dirty="0" err="1" smtClean="0"/>
              <a:t>specilized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4943</TotalTime>
  <Pages>0</Pages>
  <Words>5526</Words>
  <Characters>0</Characters>
  <Application>Microsoft Office PowerPoint</Application>
  <PresentationFormat>Personalizzato</PresentationFormat>
  <Lines>0</Lines>
  <Paragraphs>1032</Paragraphs>
  <Slides>88</Slides>
  <Notes>1</Notes>
  <HiddenSlides>0</HiddenSlides>
  <MMClips>0</MMClips>
  <ScaleCrop>false</ScaleCrop>
  <HeadingPairs>
    <vt:vector size="4" baseType="variant">
      <vt:variant>
        <vt:lpstr>Tema</vt:lpstr>
      </vt:variant>
      <vt:variant>
        <vt:i4>4</vt:i4>
      </vt:variant>
      <vt:variant>
        <vt:lpstr>Titoli diapositive</vt:lpstr>
      </vt:variant>
      <vt:variant>
        <vt:i4>88</vt:i4>
      </vt:variant>
    </vt:vector>
  </HeadingPairs>
  <TitlesOfParts>
    <vt:vector size="92"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Presentazione standard di PowerPoint</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PRODUCTION</vt:lpstr>
      <vt:lpstr>Presentazione standard di PowerPoint</vt:lpstr>
      <vt:lpstr>Event driven architecture: transaction issues</vt:lpstr>
      <vt:lpstr>Event driven architecture: transaction issues</vt:lpstr>
      <vt:lpstr>Event driven architecture: transaction issues</vt:lpstr>
      <vt:lpstr>Event driven architecture System landscape</vt:lpstr>
      <vt:lpstr>Apache Kafka</vt:lpstr>
      <vt:lpstr>Presentazione standard di PowerPoint</vt:lpstr>
      <vt:lpstr>Presentazione standard di PowerPoint</vt:lpstr>
      <vt:lpstr>Wiring Microservice: Discovery Service</vt:lpstr>
      <vt:lpstr>Discovery Services: Eureka</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Microservice: Load Balancing</vt:lpstr>
      <vt:lpstr>Presentazione standard di PowerPoint</vt:lpstr>
      <vt:lpstr>Discovery and load balancing: system landscape </vt:lpstr>
      <vt:lpstr>Discovery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Poste Italiane S.P.A.</cp:lastModifiedBy>
  <cp:revision>539</cp:revision>
  <dcterms:modified xsi:type="dcterms:W3CDTF">2016-09-20T14:18:06Z</dcterms:modified>
</cp:coreProperties>
</file>